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314" r:id="rId3"/>
    <p:sldId id="323" r:id="rId4"/>
    <p:sldId id="322" r:id="rId5"/>
    <p:sldId id="324" r:id="rId6"/>
    <p:sldId id="328" r:id="rId7"/>
    <p:sldId id="329" r:id="rId8"/>
    <p:sldId id="331" r:id="rId9"/>
    <p:sldId id="330" r:id="rId10"/>
    <p:sldId id="332" r:id="rId11"/>
    <p:sldId id="326" r:id="rId12"/>
    <p:sldId id="325" r:id="rId13"/>
    <p:sldId id="335" r:id="rId14"/>
    <p:sldId id="336" r:id="rId15"/>
    <p:sldId id="334" r:id="rId16"/>
    <p:sldId id="319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0B8"/>
    <a:srgbClr val="1C0FC1"/>
    <a:srgbClr val="EE8E2E"/>
    <a:srgbClr val="E99417"/>
    <a:srgbClr val="EC8218"/>
    <a:srgbClr val="FF6600"/>
    <a:srgbClr val="D05400"/>
    <a:srgbClr val="D68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54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486AE9C-22BA-4C86-B78A-60D620D77048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8CD711A-94D2-42DF-BA7F-804AD46C2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100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4DE7B2E-AADB-4E72-ADB5-68CAB3792CD9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9F7FF70-23C7-464F-80DE-60A2DC78B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729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C3516A-E669-4CCB-8F47-2D66FC2C4FC6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1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679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897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таблиц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457095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Группа 1"/>
          <p:cNvGrpSpPr>
            <a:grpSpLocks/>
          </p:cNvGrpSpPr>
          <p:nvPr userDrawn="1"/>
        </p:nvGrpSpPr>
        <p:grpSpPr bwMode="auto">
          <a:xfrm rot="10800000">
            <a:off x="11113" y="6237288"/>
            <a:ext cx="9144000" cy="620712"/>
            <a:chOff x="0" y="-1588"/>
            <a:chExt cx="9144000" cy="620713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763" y="198437"/>
              <a:ext cx="9144000" cy="8413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Прямоугольник 28"/>
            <p:cNvSpPr/>
            <p:nvPr userDrawn="1"/>
          </p:nvSpPr>
          <p:spPr>
            <a:xfrm>
              <a:off x="4763" y="-1"/>
              <a:ext cx="9144000" cy="169863"/>
            </a:xfrm>
            <a:prstGeom prst="rect">
              <a:avLst/>
            </a:prstGeom>
            <a:solidFill>
              <a:schemeClr val="tx2">
                <a:alpha val="100000"/>
              </a:scheme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763" y="131762"/>
              <a:ext cx="9144000" cy="92075"/>
            </a:xfrm>
            <a:prstGeom prst="rect">
              <a:avLst/>
            </a:prstGeom>
            <a:solidFill>
              <a:schemeClr val="accent2">
                <a:alpha val="100000"/>
              </a:scheme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Прямоугольник 30"/>
            <p:cNvSpPr/>
            <p:nvPr/>
          </p:nvSpPr>
          <p:spPr>
            <a:xfrm flipV="1">
              <a:off x="5414963" y="192087"/>
              <a:ext cx="3733800" cy="90487"/>
            </a:xfrm>
            <a:prstGeom prst="rect">
              <a:avLst/>
            </a:prstGeom>
            <a:solidFill>
              <a:schemeClr val="accent2">
                <a:alpha val="100000"/>
              </a:scheme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Прямоугольник 31"/>
            <p:cNvSpPr/>
            <p:nvPr/>
          </p:nvSpPr>
          <p:spPr>
            <a:xfrm flipV="1">
              <a:off x="5414963" y="266699"/>
              <a:ext cx="3733800" cy="180975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33" name="Скругленный прямоугольник 32"/>
            <p:cNvSpPr/>
            <p:nvPr/>
          </p:nvSpPr>
          <p:spPr bwMode="white">
            <a:xfrm>
              <a:off x="5411788" y="323850"/>
              <a:ext cx="3063875" cy="28575"/>
            </a:xfrm>
            <a:prstGeom prst="roundRect">
              <a:avLst>
                <a:gd name="adj" fmla="val 16667"/>
              </a:avLst>
            </a:prstGeom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 useBgFill="1">
          <p:nvSpPr>
            <p:cNvPr id="34" name="Скругленный прямоугольник 33"/>
            <p:cNvSpPr/>
            <p:nvPr/>
          </p:nvSpPr>
          <p:spPr bwMode="white">
            <a:xfrm>
              <a:off x="7378700" y="420688"/>
              <a:ext cx="1600200" cy="36512"/>
            </a:xfrm>
            <a:prstGeom prst="roundRect">
              <a:avLst>
                <a:gd name="adj" fmla="val 16667"/>
              </a:avLst>
            </a:prstGeom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" name="Прямоугольник 34"/>
            <p:cNvSpPr/>
            <p:nvPr/>
          </p:nvSpPr>
          <p:spPr bwMode="invGray">
            <a:xfrm>
              <a:off x="9090025" y="-1588"/>
              <a:ext cx="57150" cy="620713"/>
            </a:xfrm>
            <a:prstGeom prst="rect">
              <a:avLst/>
            </a:prstGeom>
            <a:solidFill>
              <a:srgbClr val="FFFFFF">
                <a:alpha val="65098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Прямоугольник 35"/>
            <p:cNvSpPr/>
            <p:nvPr/>
          </p:nvSpPr>
          <p:spPr bwMode="invGray">
            <a:xfrm>
              <a:off x="9048750" y="-1588"/>
              <a:ext cx="28575" cy="620713"/>
            </a:xfrm>
            <a:prstGeom prst="rect">
              <a:avLst/>
            </a:prstGeom>
            <a:solidFill>
              <a:srgbClr val="FFFFFF">
                <a:alpha val="65098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Прямоугольник 36"/>
            <p:cNvSpPr/>
            <p:nvPr/>
          </p:nvSpPr>
          <p:spPr bwMode="invGray">
            <a:xfrm>
              <a:off x="9029700" y="-1588"/>
              <a:ext cx="9525" cy="620713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" name="Прямоугольник 37"/>
            <p:cNvSpPr/>
            <p:nvPr/>
          </p:nvSpPr>
          <p:spPr bwMode="invGray">
            <a:xfrm>
              <a:off x="8985250" y="-1588"/>
              <a:ext cx="26988" cy="620713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Прямоугольник 38"/>
            <p:cNvSpPr/>
            <p:nvPr/>
          </p:nvSpPr>
          <p:spPr bwMode="invGray">
            <a:xfrm>
              <a:off x="8924925" y="-1"/>
              <a:ext cx="55563" cy="585789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Прямоугольник 39"/>
            <p:cNvSpPr/>
            <p:nvPr/>
          </p:nvSpPr>
          <p:spPr bwMode="invGray">
            <a:xfrm>
              <a:off x="8883650" y="-1"/>
              <a:ext cx="7938" cy="585789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8" r:id="rId1"/>
    <p:sldLayoutId id="2147484539" r:id="rId2"/>
    <p:sldLayoutId id="2147484541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BF610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BF6103"/>
        </a:buClr>
        <a:buFont typeface="Georgia" panose="02040502050405020303" pitchFamily="18" charset="0"/>
        <a:buChar char="▫"/>
        <a:defRPr sz="2000" kern="1200">
          <a:solidFill>
            <a:srgbClr val="BF610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080125"/>
            <a:ext cx="9144000" cy="77787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2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00" y="6324600"/>
            <a:ext cx="86868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2400" b="1" i="1" dirty="0">
                <a:solidFill>
                  <a:schemeClr val="bg1"/>
                </a:solidFill>
              </a:rPr>
              <a:t>С.В. Бачевский, ректор СПбГУТ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197" name="Прямоугольник 8"/>
          <p:cNvSpPr>
            <a:spLocks noChangeArrowheads="1"/>
          </p:cNvSpPr>
          <p:nvPr/>
        </p:nvSpPr>
        <p:spPr bwMode="auto">
          <a:xfrm>
            <a:off x="0" y="2971800"/>
            <a:ext cx="914400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altLang="ru-RU" sz="3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ОСОБЕННОСТИ ПОДГОТОВКИ КАДРОВ ВЫСШЕЙ КВАЛИФИКАЦИИ С УЧЕТОМ РЕШЕНИЯ ЗАДАЧ ИМПОРТОЗАМЕЩЕНИЯ В ОБЛАСТИ СВЯЗИ</a:t>
            </a:r>
            <a:endParaRPr lang="ru-RU" altLang="ru-RU" sz="3200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576888" y="1703388"/>
            <a:ext cx="1841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endParaRPr lang="ru-RU" altLang="ru-RU" i="1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8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Прямоугольник 2"/>
          <p:cNvSpPr>
            <a:spLocks noChangeArrowheads="1"/>
          </p:cNvSpPr>
          <p:nvPr/>
        </p:nvSpPr>
        <p:spPr bwMode="auto">
          <a:xfrm>
            <a:off x="152400" y="1160463"/>
            <a:ext cx="7162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dirty="0"/>
              <a:t>СЕКЦИОННОЕ ЗАСЕДАНИЕ №4:  </a:t>
            </a:r>
          </a:p>
          <a:p>
            <a:r>
              <a:rPr lang="ru-RU" altLang="ru-RU" dirty="0" smtClean="0"/>
              <a:t>"ИМПОРТОЗАМЕЩЕНИЕ </a:t>
            </a:r>
            <a:r>
              <a:rPr lang="ru-RU" altLang="ru-RU" dirty="0"/>
              <a:t>И БЕЗОПАСНОСТЬ В СФЕРЕ СОЗДАНИЯ, РАЗВИТИЯ И ИСПОЛЬЗОВАНИЯ СЕТЕЙ СВЯЗИ"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0" y="188913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cap="all" dirty="0" smtClean="0">
                <a:solidFill>
                  <a:srgbClr val="0810B8"/>
                </a:solidFill>
                <a:latin typeface="Segoe UI Semibold" panose="020B0702040204020203" pitchFamily="34" charset="0"/>
              </a:rPr>
              <a:t>ОПЫТ </a:t>
            </a:r>
            <a:r>
              <a:rPr lang="ru-RU" b="1" cap="all" dirty="0" err="1" smtClean="0">
                <a:solidFill>
                  <a:srgbClr val="0810B8"/>
                </a:solidFill>
                <a:latin typeface="Segoe UI Semibold" panose="020B0702040204020203" pitchFamily="34" charset="0"/>
              </a:rPr>
              <a:t>СП</a:t>
            </a:r>
            <a:r>
              <a:rPr lang="ru-RU" b="1" dirty="0" err="1" smtClean="0">
                <a:solidFill>
                  <a:srgbClr val="0810B8"/>
                </a:solidFill>
                <a:latin typeface="Segoe UI Semibold" panose="020B0702040204020203" pitchFamily="34" charset="0"/>
              </a:rPr>
              <a:t>б</a:t>
            </a:r>
            <a:r>
              <a:rPr lang="ru-RU" b="1" cap="all" dirty="0" err="1" smtClean="0">
                <a:solidFill>
                  <a:srgbClr val="0810B8"/>
                </a:solidFill>
                <a:latin typeface="Segoe UI Semibold" panose="020B0702040204020203" pitchFamily="34" charset="0"/>
              </a:rPr>
              <a:t>ГУТ</a:t>
            </a:r>
            <a:r>
              <a:rPr lang="ru-RU" b="1" cap="all" dirty="0" smtClean="0">
                <a:solidFill>
                  <a:srgbClr val="0810B8"/>
                </a:solidFill>
                <a:latin typeface="Segoe UI Semibold" panose="020B0702040204020203" pitchFamily="34" charset="0"/>
              </a:rPr>
              <a:t> по подготовке КАДРОВ ВЫСШЕЙ КВАЛИФИКАЦИИ</a:t>
            </a:r>
            <a:br>
              <a:rPr lang="ru-RU" b="1" cap="all" dirty="0" smtClean="0">
                <a:solidFill>
                  <a:srgbClr val="0810B8"/>
                </a:solidFill>
                <a:latin typeface="Segoe UI Semibold" panose="020B0702040204020203" pitchFamily="34" charset="0"/>
              </a:rPr>
            </a:br>
            <a:r>
              <a:rPr lang="ru-RU" b="1" cap="all" dirty="0" smtClean="0">
                <a:solidFill>
                  <a:srgbClr val="0810B8"/>
                </a:solidFill>
                <a:latin typeface="Segoe UI Semibold" panose="020B0702040204020203" pitchFamily="34" charset="0"/>
              </a:rPr>
              <a:t>в условиях реализации стратегии ИМПОРТОЗАМЕЩЕНИЯ</a:t>
            </a: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36513" y="1143000"/>
            <a:ext cx="88788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OfficinaSansCTT" pitchFamily="2" charset="0"/>
              </a:rPr>
              <a:t>БАЗОВЫЕ КАФЕДРЫ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OfficinaSansCTT" pitchFamily="2" charset="0"/>
              </a:rPr>
              <a:t>СПбГУТ</a:t>
            </a:r>
            <a:endParaRPr lang="ru-RU" altLang="ru-RU" sz="2000" b="1" dirty="0" smtClean="0">
              <a:solidFill>
                <a:schemeClr val="accent2">
                  <a:lumMod val="75000"/>
                </a:schemeClr>
              </a:solidFill>
              <a:latin typeface="OfficinaSansCTT" pitchFamily="2" charset="0"/>
            </a:endParaRPr>
          </a:p>
          <a:p>
            <a:pPr marL="0" indent="0" algn="ctr" eaLnBrk="1" hangingPunct="1">
              <a:defRPr/>
            </a:pPr>
            <a:endParaRPr lang="ru-RU" altLang="ru-RU" sz="2000" b="1" dirty="0" smtClean="0">
              <a:solidFill>
                <a:schemeClr val="accent2">
                  <a:lumMod val="75000"/>
                </a:schemeClr>
              </a:solidFill>
              <a:latin typeface="OfficinaSansCTT" pitchFamily="2" charset="0"/>
            </a:endParaRPr>
          </a:p>
          <a:p>
            <a:pPr marL="0" indent="0" algn="ctr" eaLnBrk="1" hangingPunct="1">
              <a:defRPr/>
            </a:pPr>
            <a:endParaRPr lang="ru-RU" altLang="ru-RU" sz="2000" dirty="0" smtClean="0">
              <a:latin typeface="OfficinaSansCTT" pitchFamily="2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endParaRPr lang="ru-RU" altLang="ru-RU" sz="2000" dirty="0" smtClean="0">
              <a:latin typeface="OfficinaSansCTT" pitchFamily="2" charset="0"/>
            </a:endParaRPr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914400"/>
            <a:ext cx="8077200" cy="5348901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0" y="188913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cap="all" dirty="0" smtClean="0">
                <a:solidFill>
                  <a:srgbClr val="0810B8"/>
                </a:solidFill>
                <a:latin typeface="Segoe UI Semibold" panose="020B0702040204020203" pitchFamily="34" charset="0"/>
              </a:rPr>
              <a:t>Тематика диссертационных исследований аспирантов </a:t>
            </a:r>
            <a:r>
              <a:rPr lang="ru-RU" sz="1600" b="1" cap="all" dirty="0" err="1" smtClean="0">
                <a:solidFill>
                  <a:srgbClr val="0810B8"/>
                </a:solidFill>
                <a:latin typeface="Segoe UI Semibold" panose="020B0702040204020203" pitchFamily="34" charset="0"/>
              </a:rPr>
              <a:t>сп</a:t>
            </a:r>
            <a:r>
              <a:rPr lang="ru-RU" sz="1600" b="1" dirty="0" err="1" smtClean="0">
                <a:solidFill>
                  <a:srgbClr val="0810B8"/>
                </a:solidFill>
                <a:latin typeface="Segoe UI Semibold" panose="020B0702040204020203" pitchFamily="34" charset="0"/>
              </a:rPr>
              <a:t>б</a:t>
            </a:r>
            <a:r>
              <a:rPr lang="ru-RU" sz="1600" b="1" cap="all" dirty="0" err="1" smtClean="0">
                <a:solidFill>
                  <a:srgbClr val="0810B8"/>
                </a:solidFill>
                <a:latin typeface="Segoe UI Semibold" panose="020B0702040204020203" pitchFamily="34" charset="0"/>
              </a:rPr>
              <a:t>гут</a:t>
            </a:r>
            <a:r>
              <a:rPr lang="ru-RU" sz="1600" b="1" cap="all" dirty="0" smtClean="0">
                <a:solidFill>
                  <a:srgbClr val="0810B8"/>
                </a:solidFill>
                <a:latin typeface="Segoe UI Semibold" panose="020B0702040204020203" pitchFamily="34" charset="0"/>
              </a:rPr>
              <a:t> в разрезе</a:t>
            </a:r>
            <a:r>
              <a:rPr lang="ru-RU" sz="1600" b="1" cap="all" dirty="0">
                <a:solidFill>
                  <a:srgbClr val="0810B8"/>
                </a:solidFill>
                <a:latin typeface="Segoe UI Semibold" panose="020B0702040204020203" pitchFamily="34" charset="0"/>
              </a:rPr>
              <a:t> </a:t>
            </a:r>
            <a:r>
              <a:rPr lang="ru-RU" sz="1600" b="1" cap="all" dirty="0" smtClean="0">
                <a:solidFill>
                  <a:srgbClr val="0810B8"/>
                </a:solidFill>
                <a:latin typeface="Segoe UI Semibold" panose="020B0702040204020203" pitchFamily="34" charset="0"/>
              </a:rPr>
              <a:t>Технологических направлений </a:t>
            </a:r>
            <a:r>
              <a:rPr lang="ru-RU" sz="1600" b="1" cap="all" dirty="0">
                <a:solidFill>
                  <a:srgbClr val="0810B8"/>
                </a:solidFill>
                <a:latin typeface="Segoe UI Semibold" panose="020B0702040204020203" pitchFamily="34" charset="0"/>
              </a:rPr>
              <a:t>ИМПОРТОЗАМЕЩЕНИЯ В ОБЛАСТИ </a:t>
            </a:r>
            <a:r>
              <a:rPr lang="ru-RU" sz="1600" b="1" cap="all" dirty="0" smtClean="0">
                <a:solidFill>
                  <a:srgbClr val="0810B8"/>
                </a:solidFill>
                <a:latin typeface="Segoe UI Semibold" panose="020B0702040204020203" pitchFamily="34" charset="0"/>
              </a:rPr>
              <a:t>СВЯЗИ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52400" y="914400"/>
          <a:ext cx="8991600" cy="5366794"/>
        </p:xfrm>
        <a:graphic>
          <a:graphicData uri="http://schemas.openxmlformats.org/drawingml/2006/table">
            <a:tbl>
              <a:tblPr firstRow="1" firstCol="1" bandRow="1"/>
              <a:tblGrid>
                <a:gridCol w="1752600">
                  <a:extLst>
                    <a:ext uri="{9D8B030D-6E8A-4147-A177-3AD203B41FA5}">
                      <a16:colId xmlns="" xmlns:a16="http://schemas.microsoft.com/office/drawing/2014/main" val="2923386843"/>
                    </a:ext>
                  </a:extLst>
                </a:gridCol>
                <a:gridCol w="2209800">
                  <a:extLst>
                    <a:ext uri="{9D8B030D-6E8A-4147-A177-3AD203B41FA5}">
                      <a16:colId xmlns="" xmlns:a16="http://schemas.microsoft.com/office/drawing/2014/main" val="1484286421"/>
                    </a:ext>
                  </a:extLst>
                </a:gridCol>
                <a:gridCol w="5029200">
                  <a:extLst>
                    <a:ext uri="{9D8B030D-6E8A-4147-A177-3AD203B41FA5}">
                      <a16:colId xmlns="" xmlns:a16="http://schemas.microsoft.com/office/drawing/2014/main" val="3596275933"/>
                    </a:ext>
                  </a:extLst>
                </a:gridCol>
              </a:tblGrid>
              <a:tr h="510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843C0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Технологическое </a:t>
                      </a:r>
                      <a:r>
                        <a:rPr lang="ru-RU" sz="1600" b="1" dirty="0" smtClean="0">
                          <a:solidFill>
                            <a:srgbClr val="843C0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25" marR="578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843C0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Продукт,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843C0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25" marR="578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843C0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Тематика </a:t>
                      </a:r>
                      <a:r>
                        <a:rPr lang="ru-RU" sz="1600" b="1" dirty="0" smtClean="0">
                          <a:solidFill>
                            <a:srgbClr val="843C0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диссертационного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843C0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исследования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25" marR="578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77215941"/>
                  </a:ext>
                </a:extLst>
              </a:tr>
              <a:tr h="507581"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Телекоммуни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кационное</a:t>
                      </a:r>
                      <a:endParaRPr lang="ru-RU" sz="16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оборудование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25" marR="578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Контроллер программно-конфигурируемых сетей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Маршрутизаторы и коммутаторы с поддержкой программно-конфигурируемых сетей</a:t>
                      </a:r>
                    </a:p>
                  </a:txBody>
                  <a:tcPr marL="57825" marR="578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и исследование адаптивной модели динамического управления трафиком в программируемых сетях</a:t>
                      </a:r>
                    </a:p>
                  </a:txBody>
                  <a:tcPr marL="57825" marR="57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36771161"/>
                  </a:ext>
                </a:extLst>
              </a:tr>
              <a:tr h="6567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метода управления трафиком для повышения отказоустойчивости программно-определяемой сети передачи данных</a:t>
                      </a:r>
                    </a:p>
                  </a:txBody>
                  <a:tcPr marL="57825" marR="57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98231258"/>
                  </a:ext>
                </a:extLst>
              </a:tr>
              <a:tr h="4378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комплексной методики тестирования сегментов программно-конфигурируемой сети</a:t>
                      </a:r>
                    </a:p>
                  </a:txBody>
                  <a:tcPr marL="57825" marR="57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51849433"/>
                  </a:ext>
                </a:extLst>
              </a:tr>
              <a:tr h="6767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Сетевое оборудование системы широкополосного беспроводного доступа (LTE, </a:t>
                      </a:r>
                      <a:r>
                        <a:rPr lang="ru-RU" sz="1400" i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WiFi</a:t>
                      </a:r>
                      <a:r>
                        <a:rPr lang="ru-RU" sz="14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7825" marR="578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Исследование сигналов позиционирования источников радиоизлучения в интегральных сетях </a:t>
                      </a:r>
                      <a:r>
                        <a:rPr lang="ru-RU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LTE-</a:t>
                      </a:r>
                      <a:r>
                        <a:rPr lang="ru-RU" sz="1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WiFi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средствами программно-конфигурируемого радио</a:t>
                      </a:r>
                    </a:p>
                  </a:txBody>
                  <a:tcPr marL="57825" marR="57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31953382"/>
                  </a:ext>
                </a:extLst>
              </a:tr>
              <a:tr h="4378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Исследование эффективности применения технологий стандарта </a:t>
                      </a:r>
                      <a:r>
                        <a:rPr lang="ru-RU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LTE-A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сетях радиодоступа</a:t>
                      </a:r>
                    </a:p>
                  </a:txBody>
                  <a:tcPr marL="57825" marR="57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85147469"/>
                  </a:ext>
                </a:extLst>
              </a:tr>
              <a:tr h="6767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Определение пространственно-технических параметров сотовой сети мобильной связи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стандрата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LTE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 требуемым качеством информационных услуг</a:t>
                      </a:r>
                    </a:p>
                  </a:txBody>
                  <a:tcPr marL="57825" marR="57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60971050"/>
                  </a:ext>
                </a:extLst>
              </a:tr>
              <a:tr h="6767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DWDM-оборудование </a:t>
                      </a:r>
                      <a:r>
                        <a:rPr lang="ru-RU" sz="14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отечественной ЭКБ</a:t>
                      </a:r>
                    </a:p>
                  </a:txBody>
                  <a:tcPr marL="57825" marR="578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Исследование эффективности когерентных волоконно-оптических систем связи с технологией </a:t>
                      </a:r>
                      <a:r>
                        <a:rPr lang="ru-RU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DWDM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 различными форматами модуляции</a:t>
                      </a:r>
                    </a:p>
                  </a:txBody>
                  <a:tcPr marL="57825" marR="57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26351643"/>
                  </a:ext>
                </a:extLst>
              </a:tr>
              <a:tr h="6767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методик проектирования волоконно-оптических линий передачи с использованием технологий спектрального мультиплексирования и оптического усиления</a:t>
                      </a:r>
                    </a:p>
                  </a:txBody>
                  <a:tcPr marL="57825" marR="57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1919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61453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0" y="188913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cap="all" dirty="0" smtClean="0">
                <a:solidFill>
                  <a:srgbClr val="0810B8"/>
                </a:solidFill>
                <a:latin typeface="Segoe UI Semibold" panose="020B0702040204020203" pitchFamily="34" charset="0"/>
              </a:rPr>
              <a:t>Тематика диссертационных исследований аспирантов </a:t>
            </a:r>
            <a:r>
              <a:rPr lang="ru-RU" sz="1600" b="1" cap="all" dirty="0" err="1" smtClean="0">
                <a:solidFill>
                  <a:srgbClr val="0810B8"/>
                </a:solidFill>
                <a:latin typeface="Segoe UI Semibold" panose="020B0702040204020203" pitchFamily="34" charset="0"/>
              </a:rPr>
              <a:t>сп</a:t>
            </a:r>
            <a:r>
              <a:rPr lang="ru-RU" sz="1600" b="1" dirty="0" err="1" smtClean="0">
                <a:solidFill>
                  <a:srgbClr val="0810B8"/>
                </a:solidFill>
                <a:latin typeface="Segoe UI Semibold" panose="020B0702040204020203" pitchFamily="34" charset="0"/>
              </a:rPr>
              <a:t>б</a:t>
            </a:r>
            <a:r>
              <a:rPr lang="ru-RU" sz="1600" b="1" cap="all" dirty="0" err="1" smtClean="0">
                <a:solidFill>
                  <a:srgbClr val="0810B8"/>
                </a:solidFill>
                <a:latin typeface="Segoe UI Semibold" panose="020B0702040204020203" pitchFamily="34" charset="0"/>
              </a:rPr>
              <a:t>гут</a:t>
            </a:r>
            <a:r>
              <a:rPr lang="ru-RU" sz="1600" b="1" cap="all" dirty="0" smtClean="0">
                <a:solidFill>
                  <a:srgbClr val="0810B8"/>
                </a:solidFill>
                <a:latin typeface="Segoe UI Semibold" panose="020B0702040204020203" pitchFamily="34" charset="0"/>
              </a:rPr>
              <a:t> в разрезе</a:t>
            </a:r>
            <a:r>
              <a:rPr lang="ru-RU" sz="1600" b="1" cap="all" dirty="0">
                <a:solidFill>
                  <a:srgbClr val="0810B8"/>
                </a:solidFill>
                <a:latin typeface="Segoe UI Semibold" panose="020B0702040204020203" pitchFamily="34" charset="0"/>
              </a:rPr>
              <a:t> </a:t>
            </a:r>
            <a:r>
              <a:rPr lang="ru-RU" sz="1600" b="1" cap="all" dirty="0" smtClean="0">
                <a:solidFill>
                  <a:srgbClr val="0810B8"/>
                </a:solidFill>
                <a:latin typeface="Segoe UI Semibold" panose="020B0702040204020203" pitchFamily="34" charset="0"/>
              </a:rPr>
              <a:t>Технологических направлений </a:t>
            </a:r>
            <a:r>
              <a:rPr lang="ru-RU" sz="1600" b="1" cap="all" dirty="0">
                <a:solidFill>
                  <a:srgbClr val="0810B8"/>
                </a:solidFill>
                <a:latin typeface="Segoe UI Semibold" panose="020B0702040204020203" pitchFamily="34" charset="0"/>
              </a:rPr>
              <a:t>ИМПОРТОЗАМЕЩЕНИЯ В ОБЛАСТИ </a:t>
            </a:r>
            <a:r>
              <a:rPr lang="ru-RU" sz="1600" b="1" cap="all" dirty="0" smtClean="0">
                <a:solidFill>
                  <a:srgbClr val="0810B8"/>
                </a:solidFill>
                <a:latin typeface="Segoe UI Semibold" panose="020B0702040204020203" pitchFamily="34" charset="0"/>
              </a:rPr>
              <a:t>СВЯЗИ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305252"/>
              </p:ext>
            </p:extLst>
          </p:nvPr>
        </p:nvGraphicFramePr>
        <p:xfrm>
          <a:off x="152400" y="914400"/>
          <a:ext cx="8991600" cy="5544061"/>
        </p:xfrm>
        <a:graphic>
          <a:graphicData uri="http://schemas.openxmlformats.org/drawingml/2006/table">
            <a:tbl>
              <a:tblPr firstRow="1" firstCol="1" bandRow="1"/>
              <a:tblGrid>
                <a:gridCol w="1676400">
                  <a:extLst>
                    <a:ext uri="{9D8B030D-6E8A-4147-A177-3AD203B41FA5}">
                      <a16:colId xmlns="" xmlns:a16="http://schemas.microsoft.com/office/drawing/2014/main" val="2923386843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1484286421"/>
                    </a:ext>
                  </a:extLst>
                </a:gridCol>
                <a:gridCol w="4572000">
                  <a:extLst>
                    <a:ext uri="{9D8B030D-6E8A-4147-A177-3AD203B41FA5}">
                      <a16:colId xmlns="" xmlns:a16="http://schemas.microsoft.com/office/drawing/2014/main" val="3596275933"/>
                    </a:ext>
                  </a:extLst>
                </a:gridCol>
              </a:tblGrid>
              <a:tr h="510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843C0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Технологическое </a:t>
                      </a:r>
                      <a:r>
                        <a:rPr lang="ru-RU" sz="1600" b="1" dirty="0" smtClean="0">
                          <a:solidFill>
                            <a:srgbClr val="843C0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25" marR="578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843C0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Продукт,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843C0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25" marR="578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843C0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Тематика </a:t>
                      </a:r>
                      <a:r>
                        <a:rPr lang="ru-RU" sz="1600" b="1" dirty="0" smtClean="0">
                          <a:solidFill>
                            <a:srgbClr val="843C0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диссертационного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843C0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исследования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25" marR="578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77215941"/>
                  </a:ext>
                </a:extLst>
              </a:tr>
              <a:tr h="507581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Телекоммуни-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кационное</a:t>
                      </a:r>
                      <a:endParaRPr lang="ru-RU" sz="16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оборудование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25" marR="578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Межсетевой экран программный с функцией глубокого анализа пакетов</a:t>
                      </a:r>
                      <a:endParaRPr lang="ru-RU" sz="1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25" marR="578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и исследование методов вторжения в беспроводные сенсорные сети на основе потоков ложных соответствий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25" marR="57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36771161"/>
                  </a:ext>
                </a:extLst>
              </a:tr>
              <a:tr h="6567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Технические средства защиты телекоммуникационного оборудования от воздействия сверхмощных </a:t>
                      </a:r>
                      <a:r>
                        <a:rPr lang="ru-RU" sz="1400" i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кондуктивных</a:t>
                      </a:r>
                      <a:r>
                        <a:rPr lang="ru-RU" sz="1400" i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электромагнитных воздействий в том числе для решения задач </a:t>
                      </a:r>
                      <a:r>
                        <a:rPr lang="ru-RU" sz="1400" i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кибербезопасности</a:t>
                      </a:r>
                      <a:endParaRPr lang="ru-RU" sz="1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25" marR="578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Исследование и разработка методов защиты аппаратно-реализованных шифров от побочной атаки, использующих анализ потребляемой мощности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25" marR="57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98231258"/>
                  </a:ext>
                </a:extLst>
              </a:tr>
              <a:tr h="4378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и исследование модели и метода оценки стойкости беспроводных сетей в условиях воздействия сверхкоротких электромагнитных импульсов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25" marR="57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51849433"/>
                  </a:ext>
                </a:extLst>
              </a:tr>
              <a:tr h="676773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Программное</a:t>
                      </a:r>
                      <a:r>
                        <a:rPr lang="ru-RU" sz="16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обеспечение</a:t>
                      </a:r>
                      <a:endParaRPr lang="ru-RU" sz="16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25" marR="578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Средства управления "облачной"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инфраструктурой и виртуализацией</a:t>
                      </a:r>
                      <a:endParaRPr lang="ru-RU" sz="1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25" marR="578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моделей и алгоритмов построения и функционирования защищенных систем хранения данных для платформы облачных вычислений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25" marR="57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31953382"/>
                  </a:ext>
                </a:extLst>
              </a:tr>
              <a:tr h="4732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Исследование моделей мониторинга качества инфокоммуникационных услуг в рамках концепции SDN/NVF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25" marR="57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85147469"/>
                  </a:ext>
                </a:extLst>
              </a:tr>
              <a:tr h="533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Антивирусное программное обеспечение и программное обеспечение информационной безопасности</a:t>
                      </a:r>
                      <a:endParaRPr lang="ru-RU" sz="1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25" marR="578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методов аутентификации пользователей на основе устойчивых к подсматриванию графических паролей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25" marR="57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26351643"/>
                  </a:ext>
                </a:extLst>
              </a:tr>
              <a:tr h="6767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Исследование и разработка </a:t>
                      </a:r>
                      <a:r>
                        <a:rPr lang="ru-RU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стегосистем</a:t>
                      </a: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толерантных к различным видам преобразований покрывающих объектов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25" marR="57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1919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62011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0" y="304800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cap="all" dirty="0" smtClean="0">
                <a:solidFill>
                  <a:srgbClr val="0810B8"/>
                </a:solidFill>
                <a:latin typeface="Segoe UI Semibold" panose="020B0702040204020203" pitchFamily="34" charset="0"/>
              </a:rPr>
              <a:t>УЧАСТИЕ аспирантов </a:t>
            </a:r>
            <a:r>
              <a:rPr lang="ru-RU" sz="1600" b="1" cap="all" dirty="0" err="1" smtClean="0">
                <a:solidFill>
                  <a:srgbClr val="0810B8"/>
                </a:solidFill>
                <a:latin typeface="Segoe UI Semibold" panose="020B0702040204020203" pitchFamily="34" charset="0"/>
              </a:rPr>
              <a:t>СП</a:t>
            </a:r>
            <a:r>
              <a:rPr lang="ru-RU" sz="1600" b="1" dirty="0" err="1" smtClean="0">
                <a:solidFill>
                  <a:srgbClr val="0810B8"/>
                </a:solidFill>
                <a:latin typeface="Segoe UI Semibold" panose="020B0702040204020203" pitchFamily="34" charset="0"/>
              </a:rPr>
              <a:t>б</a:t>
            </a:r>
            <a:r>
              <a:rPr lang="ru-RU" sz="1600" b="1" cap="all" dirty="0" err="1" smtClean="0">
                <a:solidFill>
                  <a:srgbClr val="0810B8"/>
                </a:solidFill>
                <a:latin typeface="Segoe UI Semibold" panose="020B0702040204020203" pitchFamily="34" charset="0"/>
              </a:rPr>
              <a:t>ГУТ</a:t>
            </a:r>
            <a:r>
              <a:rPr lang="ru-RU" sz="1600" b="1" cap="all" dirty="0" smtClean="0">
                <a:solidFill>
                  <a:srgbClr val="0810B8"/>
                </a:solidFill>
                <a:latin typeface="Segoe UI Semibold" panose="020B0702040204020203" pitchFamily="34" charset="0"/>
              </a:rPr>
              <a:t> в работе центра ИМПОРТОЗАМЕЩЕНИЯ и локализации </a:t>
            </a:r>
            <a:r>
              <a:rPr lang="ru-RU" sz="1600" b="1" cap="all" dirty="0" err="1" smtClean="0">
                <a:solidFill>
                  <a:srgbClr val="0810B8"/>
                </a:solidFill>
                <a:latin typeface="Segoe UI Semibold" panose="020B0702040204020203" pitchFamily="34" charset="0"/>
              </a:rPr>
              <a:t>санкт-петербурга</a:t>
            </a:r>
            <a:endParaRPr lang="ru-RU" sz="1600" b="1" cap="all" dirty="0" smtClean="0">
              <a:solidFill>
                <a:srgbClr val="0810B8"/>
              </a:solidFill>
              <a:latin typeface="Segoe UI Semibold" panose="020B0702040204020203" pitchFamily="34" charset="0"/>
            </a:endParaRPr>
          </a:p>
          <a:p>
            <a:pPr algn="ctr" eaLnBrk="1" hangingPunct="1">
              <a:defRPr/>
            </a:pPr>
            <a:endParaRPr lang="ru-RU" b="1" cap="all" dirty="0" smtClean="0">
              <a:solidFill>
                <a:srgbClr val="0810B8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36513" y="1143000"/>
            <a:ext cx="88788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OfficinaSansCTT" pitchFamily="2" charset="0"/>
              </a:rPr>
              <a:t>БАЗОВЫЕ КАФЕДРЫ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OfficinaSansCTT" pitchFamily="2" charset="0"/>
              </a:rPr>
              <a:t>СПбГУТ</a:t>
            </a:r>
            <a:endParaRPr lang="ru-RU" altLang="ru-RU" sz="2000" b="1" dirty="0" smtClean="0">
              <a:solidFill>
                <a:schemeClr val="accent2">
                  <a:lumMod val="75000"/>
                </a:schemeClr>
              </a:solidFill>
              <a:latin typeface="OfficinaSansCTT" pitchFamily="2" charset="0"/>
            </a:endParaRPr>
          </a:p>
          <a:p>
            <a:pPr marL="0" indent="0" algn="ctr" eaLnBrk="1" hangingPunct="1">
              <a:defRPr/>
            </a:pPr>
            <a:endParaRPr lang="ru-RU" altLang="ru-RU" sz="2000" b="1" dirty="0" smtClean="0">
              <a:solidFill>
                <a:schemeClr val="accent2">
                  <a:lumMod val="75000"/>
                </a:schemeClr>
              </a:solidFill>
              <a:latin typeface="OfficinaSansCTT" pitchFamily="2" charset="0"/>
            </a:endParaRPr>
          </a:p>
          <a:p>
            <a:pPr marL="0" indent="0" algn="ctr" eaLnBrk="1" hangingPunct="1">
              <a:defRPr/>
            </a:pPr>
            <a:endParaRPr lang="ru-RU" altLang="ru-RU" sz="2000" dirty="0" smtClean="0">
              <a:latin typeface="OfficinaSansCTT" pitchFamily="2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endParaRPr lang="ru-RU" altLang="ru-RU" sz="2000" dirty="0" smtClean="0">
              <a:latin typeface="OfficinaSansCTT" pitchFamily="2" charset="0"/>
            </a:endParaRPr>
          </a:p>
        </p:txBody>
      </p:sp>
      <p:pic>
        <p:nvPicPr>
          <p:cNvPr id="6" name="Рисунок 5" descr="IMG_96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914400"/>
            <a:ext cx="8001000" cy="5334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0" y="304800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cap="all" dirty="0" smtClean="0">
                <a:solidFill>
                  <a:srgbClr val="0810B8"/>
                </a:solidFill>
                <a:latin typeface="Segoe UI Semibold" panose="020B0702040204020203" pitchFamily="34" charset="0"/>
              </a:rPr>
              <a:t>УЧАСТИЕ аспирантов </a:t>
            </a:r>
            <a:r>
              <a:rPr lang="ru-RU" sz="1600" b="1" cap="all" dirty="0" err="1" smtClean="0">
                <a:solidFill>
                  <a:srgbClr val="0810B8"/>
                </a:solidFill>
                <a:latin typeface="Segoe UI Semibold" panose="020B0702040204020203" pitchFamily="34" charset="0"/>
              </a:rPr>
              <a:t>СП</a:t>
            </a:r>
            <a:r>
              <a:rPr lang="ru-RU" sz="1600" b="1" dirty="0" err="1" smtClean="0">
                <a:solidFill>
                  <a:srgbClr val="0810B8"/>
                </a:solidFill>
                <a:latin typeface="Segoe UI Semibold" panose="020B0702040204020203" pitchFamily="34" charset="0"/>
              </a:rPr>
              <a:t>б</a:t>
            </a:r>
            <a:r>
              <a:rPr lang="ru-RU" sz="1600" b="1" cap="all" dirty="0" err="1" smtClean="0">
                <a:solidFill>
                  <a:srgbClr val="0810B8"/>
                </a:solidFill>
                <a:latin typeface="Segoe UI Semibold" panose="020B0702040204020203" pitchFamily="34" charset="0"/>
              </a:rPr>
              <a:t>ГУТ</a:t>
            </a:r>
            <a:r>
              <a:rPr lang="ru-RU" sz="1600" b="1" cap="all" dirty="0" smtClean="0">
                <a:solidFill>
                  <a:srgbClr val="0810B8"/>
                </a:solidFill>
                <a:latin typeface="Segoe UI Semibold" panose="020B0702040204020203" pitchFamily="34" charset="0"/>
              </a:rPr>
              <a:t> в работе центра ИМПОРТОЗАМЕЩЕНИЯ и локализации </a:t>
            </a:r>
            <a:r>
              <a:rPr lang="ru-RU" sz="1600" b="1" cap="all" dirty="0" err="1" smtClean="0">
                <a:solidFill>
                  <a:srgbClr val="0810B8"/>
                </a:solidFill>
                <a:latin typeface="Segoe UI Semibold" panose="020B0702040204020203" pitchFamily="34" charset="0"/>
              </a:rPr>
              <a:t>санкт-петербурга</a:t>
            </a:r>
            <a:endParaRPr lang="ru-RU" sz="1600" b="1" cap="all" dirty="0" smtClean="0">
              <a:solidFill>
                <a:srgbClr val="0810B8"/>
              </a:solidFill>
              <a:latin typeface="Segoe UI Semibold" panose="020B0702040204020203" pitchFamily="34" charset="0"/>
            </a:endParaRPr>
          </a:p>
          <a:p>
            <a:pPr algn="ctr" eaLnBrk="1" hangingPunct="1">
              <a:defRPr/>
            </a:pPr>
            <a:endParaRPr lang="ru-RU" b="1" cap="all" dirty="0" smtClean="0">
              <a:solidFill>
                <a:srgbClr val="0810B8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36513" y="1143000"/>
            <a:ext cx="88788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OfficinaSansCTT" pitchFamily="2" charset="0"/>
              </a:rPr>
              <a:t>БАЗОВЫЕ КАФЕДРЫ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OfficinaSansCTT" pitchFamily="2" charset="0"/>
              </a:rPr>
              <a:t>СПбГУТ</a:t>
            </a:r>
            <a:endParaRPr lang="ru-RU" altLang="ru-RU" sz="2000" b="1" dirty="0" smtClean="0">
              <a:solidFill>
                <a:schemeClr val="accent2">
                  <a:lumMod val="75000"/>
                </a:schemeClr>
              </a:solidFill>
              <a:latin typeface="OfficinaSansCTT" pitchFamily="2" charset="0"/>
            </a:endParaRPr>
          </a:p>
          <a:p>
            <a:pPr marL="0" indent="0" algn="ctr" eaLnBrk="1" hangingPunct="1">
              <a:defRPr/>
            </a:pPr>
            <a:endParaRPr lang="ru-RU" altLang="ru-RU" sz="2000" b="1" dirty="0" smtClean="0">
              <a:solidFill>
                <a:schemeClr val="accent2">
                  <a:lumMod val="75000"/>
                </a:schemeClr>
              </a:solidFill>
              <a:latin typeface="OfficinaSansCTT" pitchFamily="2" charset="0"/>
            </a:endParaRPr>
          </a:p>
          <a:p>
            <a:pPr marL="0" indent="0" algn="ctr" eaLnBrk="1" hangingPunct="1">
              <a:defRPr/>
            </a:pPr>
            <a:endParaRPr lang="ru-RU" altLang="ru-RU" sz="2000" dirty="0" smtClean="0">
              <a:latin typeface="OfficinaSansCTT" pitchFamily="2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endParaRPr lang="ru-RU" altLang="ru-RU" sz="2000" dirty="0" smtClean="0">
              <a:latin typeface="OfficinaSansCTT" pitchFamily="2" charset="0"/>
            </a:endParaRPr>
          </a:p>
        </p:txBody>
      </p:sp>
      <p:pic>
        <p:nvPicPr>
          <p:cNvPr id="5" name="Рисунок 4" descr="IMG_9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838200"/>
            <a:ext cx="8382000" cy="5588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0" y="304800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cap="all" dirty="0" smtClean="0">
                <a:solidFill>
                  <a:srgbClr val="0810B8"/>
                </a:solidFill>
                <a:latin typeface="Segoe UI Semibold" panose="020B0702040204020203" pitchFamily="34" charset="0"/>
              </a:rPr>
              <a:t>предложения по развитию процесса подготовки КАДРОВ </a:t>
            </a:r>
            <a:r>
              <a:rPr lang="ru-RU" sz="1600" b="1" cap="all" dirty="0">
                <a:solidFill>
                  <a:srgbClr val="0810B8"/>
                </a:solidFill>
                <a:latin typeface="Segoe UI Semibold" panose="020B0702040204020203" pitchFamily="34" charset="0"/>
              </a:rPr>
              <a:t>ВЫСШЕЙ КВАЛИФИКАЦИИ С УЧЕТОМ РЕШЕНИЯ </a:t>
            </a:r>
            <a:r>
              <a:rPr lang="ru-RU" sz="1600" b="1" cap="all" dirty="0" smtClean="0">
                <a:solidFill>
                  <a:srgbClr val="0810B8"/>
                </a:solidFill>
                <a:latin typeface="Segoe UI Semibold" panose="020B0702040204020203" pitchFamily="34" charset="0"/>
              </a:rPr>
              <a:t>отраслевых ЗАДАЧ</a:t>
            </a:r>
            <a:br>
              <a:rPr lang="ru-RU" sz="1600" b="1" cap="all" dirty="0" smtClean="0">
                <a:solidFill>
                  <a:srgbClr val="0810B8"/>
                </a:solidFill>
                <a:latin typeface="Segoe UI Semibold" panose="020B0702040204020203" pitchFamily="34" charset="0"/>
              </a:rPr>
            </a:br>
            <a:r>
              <a:rPr lang="ru-RU" sz="1600" b="1" cap="all" dirty="0" smtClean="0">
                <a:solidFill>
                  <a:srgbClr val="0810B8"/>
                </a:solidFill>
                <a:latin typeface="Segoe UI Semibold" panose="020B0702040204020203" pitchFamily="34" charset="0"/>
              </a:rPr>
              <a:t>по </a:t>
            </a:r>
            <a:r>
              <a:rPr lang="ru-RU" sz="1600" b="1" cap="all" dirty="0" err="1" smtClean="0">
                <a:solidFill>
                  <a:srgbClr val="0810B8"/>
                </a:solidFill>
                <a:latin typeface="Segoe UI Semibold" panose="020B0702040204020203" pitchFamily="34" charset="0"/>
              </a:rPr>
              <a:t>ИМПОРТОЗАМЕЩЕНИю</a:t>
            </a:r>
            <a:endParaRPr lang="ru-RU" sz="1600" b="1" cap="all" dirty="0" smtClean="0">
              <a:solidFill>
                <a:srgbClr val="0810B8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152400" y="1600200"/>
            <a:ext cx="8878887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000" dirty="0" smtClean="0"/>
              <a:t>1) Оказать помощь вузам </a:t>
            </a:r>
            <a:r>
              <a:rPr lang="ru-RU" sz="2000" dirty="0" err="1" smtClean="0"/>
              <a:t>Россвязи</a:t>
            </a:r>
            <a:r>
              <a:rPr lang="ru-RU" sz="2000" dirty="0" smtClean="0"/>
              <a:t> в участии в процедуре распределения контрольных цифр приема для обучения специалистов предприятий ОПК по программам научно-педагогических кадров (целевой набор в аспирантуру) в подведомственных вузах.</a:t>
            </a:r>
          </a:p>
          <a:p>
            <a:endParaRPr lang="ru-RU" sz="2000" dirty="0" smtClean="0"/>
          </a:p>
          <a:p>
            <a:r>
              <a:rPr lang="ru-RU" sz="2000" dirty="0" smtClean="0"/>
              <a:t>2) Содействие учредителя вузов </a:t>
            </a:r>
            <a:r>
              <a:rPr lang="ru-RU" sz="2000" smtClean="0"/>
              <a:t>при </a:t>
            </a:r>
            <a:r>
              <a:rPr lang="ru-RU" sz="2000" smtClean="0"/>
              <a:t>оснащении </a:t>
            </a:r>
            <a:r>
              <a:rPr lang="ru-RU" sz="2000" dirty="0" smtClean="0"/>
              <a:t>учебных лабораторий современным отечественным оборудованием и программным обеспечением.</a:t>
            </a:r>
          </a:p>
          <a:p>
            <a:endParaRPr lang="ru-RU" sz="2000" dirty="0" smtClean="0"/>
          </a:p>
          <a:p>
            <a:r>
              <a:rPr lang="ru-RU" sz="2000" dirty="0" smtClean="0"/>
              <a:t>3) Создание при </a:t>
            </a:r>
            <a:r>
              <a:rPr lang="ru-RU" sz="2000" dirty="0" err="1" smtClean="0"/>
              <a:t>Россвязи</a:t>
            </a:r>
            <a:r>
              <a:rPr lang="ru-RU" sz="2000" dirty="0" smtClean="0"/>
              <a:t> постоянно действующего отраслевого центра импортозамещения и локализации с </a:t>
            </a:r>
            <a:r>
              <a:rPr lang="ru-RU" sz="2000" smtClean="0"/>
              <a:t>привлечением вузов </a:t>
            </a:r>
            <a:r>
              <a:rPr lang="ru-RU" sz="2000" dirty="0" smtClean="0"/>
              <a:t>к проведению исследований и разработок.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endParaRPr lang="ru-RU" altLang="ru-RU" sz="2000" dirty="0" smtClean="0">
              <a:latin typeface="OfficinaSansCTT" pitchFamily="2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endParaRPr lang="ru-RU" altLang="ru-RU" sz="2000" dirty="0" smtClean="0">
              <a:latin typeface="OfficinaSansCTT" pitchFamily="2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0" y="2057400"/>
            <a:ext cx="6858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 smtClean="0">
                <a:solidFill>
                  <a:srgbClr val="F46F0C"/>
                </a:solidFill>
              </a:rPr>
              <a:t>Спасибо за внимание!</a:t>
            </a:r>
            <a:endParaRPr lang="ru-RU" altLang="ru-RU" sz="4000" b="1" dirty="0">
              <a:solidFill>
                <a:srgbClr val="F46F0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0" y="188913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cap="all" dirty="0">
                <a:solidFill>
                  <a:srgbClr val="0810B8"/>
                </a:solidFill>
                <a:latin typeface="Segoe UI Semibold" panose="020B0702040204020203" pitchFamily="34" charset="0"/>
              </a:rPr>
              <a:t>ОСОБЕННОСТИ ПОДГОТОВКИ КАДРОВ ВЫСШЕЙ КВАЛИФИКАЦИИ С УЧЕТОМ РЕШЕНИЯ ЗАДАЧ ИМПОРТОЗАМЕЩЕНИЯ В ОБЛАСТИ СВЯЗИ</a:t>
            </a:r>
            <a:endParaRPr lang="ru-RU" b="1" cap="all" dirty="0" smtClean="0">
              <a:solidFill>
                <a:srgbClr val="0810B8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36513" y="1143000"/>
            <a:ext cx="8878887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defRPr/>
            </a:pPr>
            <a:r>
              <a:rPr lang="ru-RU" altLang="ru-RU" sz="2000" dirty="0" smtClean="0">
                <a:latin typeface="OfficinaSansCTT" pitchFamily="2" charset="0"/>
              </a:rPr>
              <a:t>ПЛАН ДОКЛАДА</a:t>
            </a:r>
          </a:p>
          <a:p>
            <a:pPr marL="0" indent="0" algn="ctr" eaLnBrk="1" hangingPunct="1">
              <a:defRPr/>
            </a:pPr>
            <a:endParaRPr lang="ru-RU" altLang="ru-RU" sz="2000" dirty="0" smtClean="0">
              <a:latin typeface="OfficinaSansCTT" pitchFamily="2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2000" dirty="0" smtClean="0">
                <a:latin typeface="OfficinaSansCTT" pitchFamily="2" charset="0"/>
              </a:rPr>
              <a:t>Анализ взаимосвязей образовательных процессов подготовки кадров высшей квалификации и стратегии </a:t>
            </a:r>
            <a:r>
              <a:rPr lang="ru-RU" altLang="ru-RU" sz="2000" dirty="0" err="1" smtClean="0">
                <a:latin typeface="OfficinaSansCTT" pitchFamily="2" charset="0"/>
              </a:rPr>
              <a:t>импортозамещения</a:t>
            </a:r>
            <a:r>
              <a:rPr lang="ru-RU" altLang="ru-RU" sz="2000" dirty="0" smtClean="0">
                <a:latin typeface="OfficinaSansCTT" pitchFamily="2" charset="0"/>
              </a:rPr>
              <a:t> в Российской Федерации.</a:t>
            </a:r>
          </a:p>
          <a:p>
            <a:pPr marL="0" indent="0" algn="just" eaLnBrk="1" hangingPunct="1">
              <a:defRPr/>
            </a:pPr>
            <a:endParaRPr lang="ru-RU" altLang="ru-RU" sz="2000" dirty="0" smtClean="0">
              <a:latin typeface="OfficinaSansCTT" pitchFamily="2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2000" dirty="0" smtClean="0">
                <a:latin typeface="OfficinaSansCTT" pitchFamily="2" charset="0"/>
              </a:rPr>
              <a:t>Опыт СПбГУТ по подготовке </a:t>
            </a:r>
            <a:r>
              <a:rPr lang="ru-RU" altLang="ru-RU" sz="2000" dirty="0">
                <a:latin typeface="OfficinaSansCTT" pitchFamily="2" charset="0"/>
              </a:rPr>
              <a:t>кадров высшей квалификации </a:t>
            </a:r>
            <a:r>
              <a:rPr lang="ru-RU" altLang="ru-RU" sz="2000" dirty="0" smtClean="0">
                <a:latin typeface="OfficinaSansCTT" pitchFamily="2" charset="0"/>
              </a:rPr>
              <a:t>в условиях реализации стратегии </a:t>
            </a:r>
            <a:r>
              <a:rPr lang="ru-RU" altLang="ru-RU" sz="2000" dirty="0" err="1" smtClean="0">
                <a:latin typeface="OfficinaSansCTT" pitchFamily="2" charset="0"/>
              </a:rPr>
              <a:t>импортозамещения</a:t>
            </a:r>
            <a:r>
              <a:rPr lang="ru-RU" altLang="ru-RU" sz="2000" dirty="0" smtClean="0">
                <a:latin typeface="OfficinaSansCTT" pitchFamily="2" charset="0"/>
              </a:rPr>
              <a:t>.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endParaRPr lang="ru-RU" altLang="ru-RU" sz="2000" dirty="0" smtClean="0">
              <a:latin typeface="OfficinaSansCTT" pitchFamily="2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2000" dirty="0" smtClean="0">
                <a:latin typeface="OfficinaSansCTT" pitchFamily="2" charset="0"/>
              </a:rPr>
              <a:t>Основные предложения по развитию процесса подготовки </a:t>
            </a:r>
            <a:r>
              <a:rPr lang="ru-RU" altLang="ru-RU" sz="2000" dirty="0">
                <a:latin typeface="OfficinaSansCTT" pitchFamily="2" charset="0"/>
              </a:rPr>
              <a:t>кадров высшей </a:t>
            </a:r>
            <a:r>
              <a:rPr lang="ru-RU" altLang="ru-RU" sz="2000" dirty="0" smtClean="0">
                <a:latin typeface="OfficinaSansCTT" pitchFamily="2" charset="0"/>
              </a:rPr>
              <a:t>квалификации с учетом решения отраслевых задач по </a:t>
            </a:r>
            <a:r>
              <a:rPr lang="ru-RU" altLang="ru-RU" sz="2000" dirty="0" err="1" smtClean="0">
                <a:latin typeface="OfficinaSansCTT" pitchFamily="2" charset="0"/>
              </a:rPr>
              <a:t>импортозамещению</a:t>
            </a:r>
            <a:r>
              <a:rPr lang="ru-RU" altLang="ru-RU" sz="2000" dirty="0" smtClean="0">
                <a:latin typeface="OfficinaSansCTT" pitchFamily="2" charset="0"/>
              </a:rPr>
              <a:t>.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endParaRPr lang="ru-RU" altLang="ru-RU" sz="2000" dirty="0" smtClean="0">
              <a:latin typeface="OfficinaSansCTT" pitchFamily="2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0" y="188913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cap="all" dirty="0" smtClean="0">
                <a:solidFill>
                  <a:srgbClr val="0810B8"/>
                </a:solidFill>
                <a:latin typeface="Segoe UI Semibold" panose="020B0702040204020203" pitchFamily="34" charset="0"/>
              </a:rPr>
              <a:t>Количество продуктов и технологий ИМПОРТОЗАМЕЩЕНИЯ по отраслям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143000"/>
            <a:ext cx="9067800" cy="482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251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0" y="188913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cap="all" dirty="0" smtClean="0">
                <a:solidFill>
                  <a:srgbClr val="0810B8"/>
                </a:solidFill>
                <a:latin typeface="Segoe UI Semibold" panose="020B0702040204020203" pitchFamily="34" charset="0"/>
              </a:rPr>
              <a:t>Технологические направления </a:t>
            </a:r>
            <a:r>
              <a:rPr lang="ru-RU" sz="1600" b="1" cap="all" dirty="0" err="1" smtClean="0">
                <a:solidFill>
                  <a:srgbClr val="0810B8"/>
                </a:solidFill>
                <a:latin typeface="Segoe UI Semibold" panose="020B0702040204020203" pitchFamily="34" charset="0"/>
              </a:rPr>
              <a:t>импортозамещения</a:t>
            </a:r>
            <a:r>
              <a:rPr lang="ru-RU" sz="1600" b="1" cap="all" dirty="0" smtClean="0">
                <a:solidFill>
                  <a:srgbClr val="0810B8"/>
                </a:solidFill>
                <a:latin typeface="Segoe UI Semibold" panose="020B0702040204020203" pitchFamily="34" charset="0"/>
              </a:rPr>
              <a:t> отрасли РЭП </a:t>
            </a:r>
            <a:r>
              <a:rPr lang="ru-RU" sz="1600" b="1" dirty="0" smtClean="0">
                <a:solidFill>
                  <a:srgbClr val="0810B8"/>
                </a:solidFill>
                <a:latin typeface="Segoe UI Semibold" panose="020B0702040204020203" pitchFamily="34" charset="0"/>
              </a:rPr>
              <a:t>и</a:t>
            </a:r>
            <a:r>
              <a:rPr lang="ru-RU" sz="1600" b="1" cap="all" dirty="0" smtClean="0">
                <a:solidFill>
                  <a:srgbClr val="0810B8"/>
                </a:solidFill>
                <a:latin typeface="Segoe UI Semibold" panose="020B0702040204020203" pitchFamily="34" charset="0"/>
              </a:rPr>
              <a:t> </a:t>
            </a:r>
            <a:r>
              <a:rPr lang="en-US" sz="1600" b="1" cap="all" dirty="0" smtClean="0">
                <a:solidFill>
                  <a:srgbClr val="0810B8"/>
                </a:solidFill>
                <a:latin typeface="Segoe UI Semibold" panose="020B0702040204020203" pitchFamily="34" charset="0"/>
              </a:rPr>
              <a:t>IT</a:t>
            </a:r>
            <a:endParaRPr lang="ru-RU" sz="1600" b="1" cap="all" dirty="0" smtClean="0">
              <a:solidFill>
                <a:srgbClr val="0810B8"/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528" y="764172"/>
            <a:ext cx="8130944" cy="538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957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0" y="188913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cap="all" dirty="0" smtClean="0">
                <a:solidFill>
                  <a:srgbClr val="0810B8"/>
                </a:solidFill>
                <a:latin typeface="Segoe UI Semibold" panose="020B0702040204020203" pitchFamily="34" charset="0"/>
              </a:rPr>
              <a:t>Анализ ФГОС по профильным направлениям подготовки</a:t>
            </a:r>
            <a:br>
              <a:rPr lang="ru-RU" sz="1600" b="1" cap="all" dirty="0" smtClean="0">
                <a:solidFill>
                  <a:srgbClr val="0810B8"/>
                </a:solidFill>
                <a:latin typeface="Segoe UI Semibold" panose="020B0702040204020203" pitchFamily="34" charset="0"/>
              </a:rPr>
            </a:br>
            <a:r>
              <a:rPr lang="ru-RU" sz="1600" b="1" cap="all" dirty="0" smtClean="0">
                <a:solidFill>
                  <a:srgbClr val="0810B8"/>
                </a:solidFill>
                <a:latin typeface="Segoe UI Semibold" panose="020B0702040204020203" pitchFamily="34" charset="0"/>
              </a:rPr>
              <a:t>кадров высшей квалификации в области связи 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856539"/>
              </p:ext>
            </p:extLst>
          </p:nvPr>
        </p:nvGraphicFramePr>
        <p:xfrm>
          <a:off x="152400" y="784224"/>
          <a:ext cx="8839200" cy="5661444"/>
        </p:xfrm>
        <a:graphic>
          <a:graphicData uri="http://schemas.openxmlformats.org/drawingml/2006/table">
            <a:tbl>
              <a:tblPr firstRow="1" firstCol="1" bandRow="1"/>
              <a:tblGrid>
                <a:gridCol w="1752600">
                  <a:extLst>
                    <a:ext uri="{9D8B030D-6E8A-4147-A177-3AD203B41FA5}">
                      <a16:colId xmlns="" xmlns:a16="http://schemas.microsoft.com/office/drawing/2014/main" val="1597816659"/>
                    </a:ext>
                  </a:extLst>
                </a:gridCol>
                <a:gridCol w="3505200">
                  <a:extLst>
                    <a:ext uri="{9D8B030D-6E8A-4147-A177-3AD203B41FA5}">
                      <a16:colId xmlns="" xmlns:a16="http://schemas.microsoft.com/office/drawing/2014/main" val="1504757298"/>
                    </a:ext>
                  </a:extLst>
                </a:gridCol>
                <a:gridCol w="3581400">
                  <a:extLst>
                    <a:ext uri="{9D8B030D-6E8A-4147-A177-3AD203B41FA5}">
                      <a16:colId xmlns="" xmlns:a16="http://schemas.microsoft.com/office/drawing/2014/main" val="911544331"/>
                    </a:ext>
                  </a:extLst>
                </a:gridCol>
              </a:tblGrid>
              <a:tr h="6399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33C0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Направление подготовки</a:t>
                      </a:r>
                      <a:br>
                        <a:rPr lang="ru-RU" sz="1400" b="1" dirty="0">
                          <a:solidFill>
                            <a:srgbClr val="833C0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>
                          <a:solidFill>
                            <a:srgbClr val="833C0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аспирантуре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33C0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Область </a:t>
                      </a:r>
                      <a:r>
                        <a:rPr lang="ru-RU" sz="1400" b="1" dirty="0" smtClean="0">
                          <a:solidFill>
                            <a:srgbClr val="833C0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профессиональной</a:t>
                      </a:r>
                      <a:br>
                        <a:rPr lang="ru-RU" sz="1400" b="1" dirty="0" smtClean="0">
                          <a:solidFill>
                            <a:srgbClr val="833C0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 smtClean="0">
                          <a:solidFill>
                            <a:srgbClr val="833C0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деятельности </a:t>
                      </a:r>
                      <a:r>
                        <a:rPr lang="ru-RU" sz="1400" b="1" dirty="0">
                          <a:solidFill>
                            <a:srgbClr val="833C0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выпускников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33C0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Объекты профессиональной </a:t>
                      </a:r>
                      <a:r>
                        <a:rPr lang="ru-RU" sz="1400" b="1" dirty="0" smtClean="0">
                          <a:solidFill>
                            <a:srgbClr val="833C0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r>
                        <a:rPr lang="ru-RU" sz="1400" b="1" baseline="0" dirty="0" smtClean="0">
                          <a:solidFill>
                            <a:srgbClr val="833C0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833C0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выпускников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38545744"/>
                  </a:ext>
                </a:extLst>
              </a:tr>
              <a:tr h="49765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11.06.01 ЭЛЕКТРОНИКА, РАДИОТЕХНИКА И СИСТЕМЫ СВЯЗИ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Объем: 240 </a:t>
                      </a:r>
                      <a:r>
                        <a:rPr lang="ru-RU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з.е</a:t>
                      </a: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 получения образования: 4 года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Теоретическое и экспериментальное исследование, математическое и компьютерное моделирование, проектирование, конструирование, использование и эксплуатацию материалов, компонентов, электронных приборов, устройств, установок вакуумной, плазменной, твердотельной, микроволновой, оптической, микро- и </a:t>
                      </a: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наноэлектроники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различного функционального назначения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Исследования и разработки, направленные на создание и обеспечение функционирования устройств, систем и комплексов, основанных на использовании электромагнитных колебаний и волн и предназначенных для передачи, приема и обработки информации, получения информации об окружающей среде, природных и технических объектах, а также воздействия на природные или технические объекты с целью изменения их свойств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Совокупность технологий, средств, способов и методов, направленных на создание условий для обмена информацией на расстоянии по проводной, радио, оптической системам, ее обработки и хранения.</a:t>
                      </a: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Материалы, компоненты, электронные приборы, устройства, установки, методы их исследования, проектирования и конструирования, технологические процессы производства, диагностическое и технологическое оборудование, математические модели, алгоритмы решения типовых задач, современное программное и информационное обеспечение процессов моделирования и проектирования изделий электроники и </a:t>
                      </a: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наноэлектроники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Радиотехнические системы, комплексы и устройства, методы и средства их проектирования, моделирования, экспериментальной отработки, подготовки к производству и применению, применения по назначению и технического обслуживания.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Технологии, средства, способы и методы, направленные на создание условий для обмена информацией на расстоянии, ее обработки и хранения, в том числе технологические системы и технические средства, обеспечивающие надежную и качественную передачу, прием, обработку и хранение различных знаков, сигналов, письменного текста, изображений, звуков по проводным, радио и оптическим системам.</a:t>
                      </a: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50021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98075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0" y="188913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cap="all" dirty="0" smtClean="0">
                <a:solidFill>
                  <a:srgbClr val="0810B8"/>
                </a:solidFill>
                <a:latin typeface="Segoe UI Semibold" panose="020B0702040204020203" pitchFamily="34" charset="0"/>
              </a:rPr>
              <a:t>Анализ ФГОС по профильным направлениям подготовки</a:t>
            </a:r>
            <a:br>
              <a:rPr lang="ru-RU" sz="1600" b="1" cap="all" dirty="0" smtClean="0">
                <a:solidFill>
                  <a:srgbClr val="0810B8"/>
                </a:solidFill>
                <a:latin typeface="Segoe UI Semibold" panose="020B0702040204020203" pitchFamily="34" charset="0"/>
              </a:rPr>
            </a:br>
            <a:r>
              <a:rPr lang="ru-RU" sz="1600" b="1" cap="all" dirty="0" smtClean="0">
                <a:solidFill>
                  <a:srgbClr val="0810B8"/>
                </a:solidFill>
                <a:latin typeface="Segoe UI Semibold" panose="020B0702040204020203" pitchFamily="34" charset="0"/>
              </a:rPr>
              <a:t>кадров </a:t>
            </a:r>
            <a:r>
              <a:rPr lang="ru-RU" sz="1600" b="1" cap="all" dirty="0">
                <a:solidFill>
                  <a:srgbClr val="0810B8"/>
                </a:solidFill>
                <a:latin typeface="Segoe UI Semibold" panose="020B0702040204020203" pitchFamily="34" charset="0"/>
              </a:rPr>
              <a:t>высшей </a:t>
            </a:r>
            <a:r>
              <a:rPr lang="ru-RU" sz="1600" b="1" cap="all" dirty="0" smtClean="0">
                <a:solidFill>
                  <a:srgbClr val="0810B8"/>
                </a:solidFill>
                <a:latin typeface="Segoe UI Semibold" panose="020B0702040204020203" pitchFamily="34" charset="0"/>
              </a:rPr>
              <a:t>квалификации в </a:t>
            </a:r>
            <a:r>
              <a:rPr lang="ru-RU" sz="1600" b="1" cap="all" dirty="0">
                <a:solidFill>
                  <a:srgbClr val="0810B8"/>
                </a:solidFill>
                <a:latin typeface="Segoe UI Semibold" panose="020B0702040204020203" pitchFamily="34" charset="0"/>
              </a:rPr>
              <a:t>области связи  </a:t>
            </a:r>
            <a:endParaRPr lang="ru-RU" sz="1600" b="1" cap="all" dirty="0" smtClean="0">
              <a:solidFill>
                <a:srgbClr val="0810B8"/>
              </a:solidFill>
              <a:latin typeface="Segoe UI Semibold" panose="020B0702040204020203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695111"/>
              </p:ext>
            </p:extLst>
          </p:nvPr>
        </p:nvGraphicFramePr>
        <p:xfrm>
          <a:off x="152400" y="784224"/>
          <a:ext cx="8839200" cy="5661444"/>
        </p:xfrm>
        <a:graphic>
          <a:graphicData uri="http://schemas.openxmlformats.org/drawingml/2006/table">
            <a:tbl>
              <a:tblPr firstRow="1" firstCol="1" bandRow="1"/>
              <a:tblGrid>
                <a:gridCol w="1752600">
                  <a:extLst>
                    <a:ext uri="{9D8B030D-6E8A-4147-A177-3AD203B41FA5}">
                      <a16:colId xmlns="" xmlns:a16="http://schemas.microsoft.com/office/drawing/2014/main" val="1597816659"/>
                    </a:ext>
                  </a:extLst>
                </a:gridCol>
                <a:gridCol w="3505200">
                  <a:extLst>
                    <a:ext uri="{9D8B030D-6E8A-4147-A177-3AD203B41FA5}">
                      <a16:colId xmlns="" xmlns:a16="http://schemas.microsoft.com/office/drawing/2014/main" val="1504757298"/>
                    </a:ext>
                  </a:extLst>
                </a:gridCol>
                <a:gridCol w="3581400">
                  <a:extLst>
                    <a:ext uri="{9D8B030D-6E8A-4147-A177-3AD203B41FA5}">
                      <a16:colId xmlns="" xmlns:a16="http://schemas.microsoft.com/office/drawing/2014/main" val="911544331"/>
                    </a:ext>
                  </a:extLst>
                </a:gridCol>
              </a:tblGrid>
              <a:tr h="6399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33C0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Направление подготовки</a:t>
                      </a:r>
                      <a:br>
                        <a:rPr lang="ru-RU" sz="1400" b="1" dirty="0">
                          <a:solidFill>
                            <a:srgbClr val="833C0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>
                          <a:solidFill>
                            <a:srgbClr val="833C0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аспирантуре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33C0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Область </a:t>
                      </a:r>
                      <a:r>
                        <a:rPr lang="ru-RU" sz="1400" b="1" dirty="0" smtClean="0">
                          <a:solidFill>
                            <a:srgbClr val="833C0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профессиональной</a:t>
                      </a:r>
                      <a:br>
                        <a:rPr lang="ru-RU" sz="1400" b="1" dirty="0" smtClean="0">
                          <a:solidFill>
                            <a:srgbClr val="833C0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 smtClean="0">
                          <a:solidFill>
                            <a:srgbClr val="833C0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деятельности </a:t>
                      </a:r>
                      <a:r>
                        <a:rPr lang="ru-RU" sz="1400" b="1" dirty="0">
                          <a:solidFill>
                            <a:srgbClr val="833C0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выпускников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33C0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Объекты профессиональной </a:t>
                      </a:r>
                      <a:r>
                        <a:rPr lang="ru-RU" sz="1400" b="1" dirty="0" smtClean="0">
                          <a:solidFill>
                            <a:srgbClr val="833C0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r>
                        <a:rPr lang="ru-RU" sz="1400" b="1" baseline="0" dirty="0" smtClean="0">
                          <a:solidFill>
                            <a:srgbClr val="833C0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833C0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выпускников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38545744"/>
                  </a:ext>
                </a:extLst>
              </a:tr>
              <a:tr h="49765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09.06.01 ИНФОРМАЦИОННАЯ БЕЗОПАСНОСТЬ</a:t>
                      </a: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Объем: 240 </a:t>
                      </a:r>
                      <a:r>
                        <a:rPr lang="ru-RU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з.е</a:t>
                      </a: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 получения образования: 4 года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Исследование, разработка, совершенствование и применение моделей, методов, технологий, средств и систем защиты информации, а также обеспечением информационной безопасности объектов и процессов обработки, передачи информации во всех сферах деятельности от внешних и внутренних угроз.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Защищаемые объекты информатизации, автоматизированные системы, информационно-аналитические системы, информационно-телекоммуникационные сети и системы и иные информационные системы, а также входящие в них технические и программные средства.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Методы, способы и технологии обеспечения информационной безопасности объектов информатизации, автоматизированных, информационно-аналитических, информационно-телекоммуникационных и иных информационных систем.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Методы анализа и проектирования защищенных автоматизированных и информационно-аналитических систем, информационно-телекоммуникационных сетей и систем и иных информационных систем, а также входящих в них технических и программных средств.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Модели, методы сбора, обработки, хранения и передачи защищаемой информации, а также методы приема, обработки и передачи используемых сигналов.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50021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2853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0" y="188913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cap="all" dirty="0" smtClean="0">
                <a:solidFill>
                  <a:srgbClr val="0810B8"/>
                </a:solidFill>
                <a:latin typeface="Segoe UI Semibold" panose="020B0702040204020203" pitchFamily="34" charset="0"/>
              </a:rPr>
              <a:t>Анализ ФГОС по профильным направлениям подготовки</a:t>
            </a:r>
            <a:br>
              <a:rPr lang="ru-RU" sz="1600" b="1" cap="all" dirty="0" smtClean="0">
                <a:solidFill>
                  <a:srgbClr val="0810B8"/>
                </a:solidFill>
                <a:latin typeface="Segoe UI Semibold" panose="020B0702040204020203" pitchFamily="34" charset="0"/>
              </a:rPr>
            </a:br>
            <a:r>
              <a:rPr lang="ru-RU" sz="1600" b="1" cap="all" dirty="0" smtClean="0">
                <a:solidFill>
                  <a:srgbClr val="0810B8"/>
                </a:solidFill>
                <a:latin typeface="Segoe UI Semibold" panose="020B0702040204020203" pitchFamily="34" charset="0"/>
              </a:rPr>
              <a:t>кадров </a:t>
            </a:r>
            <a:r>
              <a:rPr lang="ru-RU" sz="1600" b="1" cap="all" dirty="0">
                <a:solidFill>
                  <a:srgbClr val="0810B8"/>
                </a:solidFill>
                <a:latin typeface="Segoe UI Semibold" panose="020B0702040204020203" pitchFamily="34" charset="0"/>
              </a:rPr>
              <a:t>высшей </a:t>
            </a:r>
            <a:r>
              <a:rPr lang="ru-RU" sz="1600" b="1" cap="all" dirty="0" smtClean="0">
                <a:solidFill>
                  <a:srgbClr val="0810B8"/>
                </a:solidFill>
                <a:latin typeface="Segoe UI Semibold" panose="020B0702040204020203" pitchFamily="34" charset="0"/>
              </a:rPr>
              <a:t>квалификации в </a:t>
            </a:r>
            <a:r>
              <a:rPr lang="ru-RU" sz="1600" b="1" cap="all" dirty="0">
                <a:solidFill>
                  <a:srgbClr val="0810B8"/>
                </a:solidFill>
                <a:latin typeface="Segoe UI Semibold" panose="020B0702040204020203" pitchFamily="34" charset="0"/>
              </a:rPr>
              <a:t>области связи   </a:t>
            </a:r>
            <a:endParaRPr lang="ru-RU" sz="1600" b="1" cap="all" dirty="0" smtClean="0">
              <a:solidFill>
                <a:srgbClr val="0810B8"/>
              </a:solidFill>
              <a:latin typeface="Segoe UI Semibold" panose="020B0702040204020203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167243"/>
              </p:ext>
            </p:extLst>
          </p:nvPr>
        </p:nvGraphicFramePr>
        <p:xfrm>
          <a:off x="152400" y="784224"/>
          <a:ext cx="8839200" cy="5692776"/>
        </p:xfrm>
        <a:graphic>
          <a:graphicData uri="http://schemas.openxmlformats.org/drawingml/2006/table">
            <a:tbl>
              <a:tblPr firstRow="1" firstCol="1" bandRow="1"/>
              <a:tblGrid>
                <a:gridCol w="1752600">
                  <a:extLst>
                    <a:ext uri="{9D8B030D-6E8A-4147-A177-3AD203B41FA5}">
                      <a16:colId xmlns="" xmlns:a16="http://schemas.microsoft.com/office/drawing/2014/main" val="1597816659"/>
                    </a:ext>
                  </a:extLst>
                </a:gridCol>
                <a:gridCol w="3505200">
                  <a:extLst>
                    <a:ext uri="{9D8B030D-6E8A-4147-A177-3AD203B41FA5}">
                      <a16:colId xmlns="" xmlns:a16="http://schemas.microsoft.com/office/drawing/2014/main" val="1504757298"/>
                    </a:ext>
                  </a:extLst>
                </a:gridCol>
                <a:gridCol w="3581400">
                  <a:extLst>
                    <a:ext uri="{9D8B030D-6E8A-4147-A177-3AD203B41FA5}">
                      <a16:colId xmlns="" xmlns:a16="http://schemas.microsoft.com/office/drawing/2014/main" val="911544331"/>
                    </a:ext>
                  </a:extLst>
                </a:gridCol>
              </a:tblGrid>
              <a:tr h="688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33C0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Направление подготовки</a:t>
                      </a:r>
                      <a:br>
                        <a:rPr lang="ru-RU" sz="1400" b="1" dirty="0">
                          <a:solidFill>
                            <a:srgbClr val="833C0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>
                          <a:solidFill>
                            <a:srgbClr val="833C0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аспирантуре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33C0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Область </a:t>
                      </a:r>
                      <a:r>
                        <a:rPr lang="ru-RU" sz="1400" b="1" dirty="0" smtClean="0">
                          <a:solidFill>
                            <a:srgbClr val="833C0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профессиональной</a:t>
                      </a:r>
                      <a:br>
                        <a:rPr lang="ru-RU" sz="1400" b="1" dirty="0" smtClean="0">
                          <a:solidFill>
                            <a:srgbClr val="833C0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 smtClean="0">
                          <a:solidFill>
                            <a:srgbClr val="833C0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деятельности </a:t>
                      </a:r>
                      <a:r>
                        <a:rPr lang="ru-RU" sz="1400" b="1" dirty="0">
                          <a:solidFill>
                            <a:srgbClr val="833C0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выпускников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833C0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Объекты профессиональной </a:t>
                      </a:r>
                      <a:r>
                        <a:rPr lang="ru-RU" sz="1400" b="1" dirty="0" smtClean="0">
                          <a:solidFill>
                            <a:srgbClr val="833C0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r>
                        <a:rPr lang="ru-RU" sz="1400" b="1" baseline="0" dirty="0" smtClean="0">
                          <a:solidFill>
                            <a:srgbClr val="833C0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833C0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выпускников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38545744"/>
                  </a:ext>
                </a:extLst>
              </a:tr>
              <a:tr h="50041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09.06.01 ИНФОРМАТИКА И ВЫЧИСЛИТЕЛЬНАЯ ТЕХНИКА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Объем: 240 </a:t>
                      </a:r>
                      <a:r>
                        <a:rPr lang="ru-RU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з.е</a:t>
                      </a: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 получения образования: 4 года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теории, создание, внедрение и эксплуатация перспективных компьютерных систем, сетей и комплексов, математического и программного обеспечения.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Вычислительные машины, комплексы, системы и сети.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Программное обеспечение средств вычислительной техники и автоматизированных систем (программы, программные комплексы и системы).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Математическое, информационное, техническое, лингвистическое, программное, эргономическое, организационное и правовое обеспечение автоматизированных информационных, вычислительных, проектирующих и управляющих систем.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Высокопроизводительные вычисления и суперкомпьютерная техника.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Технологии разработки технических средств вычислительной техники и программных продуктов.</a:t>
                      </a:r>
                    </a:p>
                  </a:txBody>
                  <a:tcPr marL="55451" marR="55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50021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08753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0" y="685800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cap="all" dirty="0" smtClean="0">
                <a:solidFill>
                  <a:srgbClr val="0810B8"/>
                </a:solidFill>
                <a:latin typeface="Segoe UI Semibold" panose="020B0702040204020203" pitchFamily="34" charset="0"/>
              </a:rPr>
              <a:t>ОПЫТ </a:t>
            </a:r>
            <a:r>
              <a:rPr lang="ru-RU" sz="1600" b="1" cap="all" dirty="0" err="1" smtClean="0">
                <a:solidFill>
                  <a:srgbClr val="0810B8"/>
                </a:solidFill>
                <a:latin typeface="Segoe UI Semibold" panose="020B0702040204020203" pitchFamily="34" charset="0"/>
              </a:rPr>
              <a:t>СП</a:t>
            </a:r>
            <a:r>
              <a:rPr lang="ru-RU" sz="1600" b="1" dirty="0" err="1" smtClean="0">
                <a:solidFill>
                  <a:srgbClr val="0810B8"/>
                </a:solidFill>
                <a:latin typeface="Segoe UI Semibold" panose="020B0702040204020203" pitchFamily="34" charset="0"/>
              </a:rPr>
              <a:t>б</a:t>
            </a:r>
            <a:r>
              <a:rPr lang="ru-RU" sz="1600" b="1" cap="all" dirty="0" err="1" smtClean="0">
                <a:solidFill>
                  <a:srgbClr val="0810B8"/>
                </a:solidFill>
                <a:latin typeface="Segoe UI Semibold" panose="020B0702040204020203" pitchFamily="34" charset="0"/>
              </a:rPr>
              <a:t>ГУТ</a:t>
            </a:r>
            <a:r>
              <a:rPr lang="ru-RU" sz="1600" b="1" cap="all" dirty="0" smtClean="0">
                <a:solidFill>
                  <a:srgbClr val="0810B8"/>
                </a:solidFill>
                <a:latin typeface="Segoe UI Semibold" panose="020B0702040204020203" pitchFamily="34" charset="0"/>
              </a:rPr>
              <a:t> по подготовке КАДРОВ ВЫСШЕЙ КВАЛИФИКАЦИИ</a:t>
            </a:r>
            <a:br>
              <a:rPr lang="ru-RU" sz="1600" b="1" cap="all" dirty="0" smtClean="0">
                <a:solidFill>
                  <a:srgbClr val="0810B8"/>
                </a:solidFill>
                <a:latin typeface="Segoe UI Semibold" panose="020B0702040204020203" pitchFamily="34" charset="0"/>
              </a:rPr>
            </a:br>
            <a:r>
              <a:rPr lang="ru-RU" sz="1600" b="1" cap="all" dirty="0" smtClean="0">
                <a:solidFill>
                  <a:srgbClr val="0810B8"/>
                </a:solidFill>
                <a:latin typeface="Segoe UI Semibold" panose="020B0702040204020203" pitchFamily="34" charset="0"/>
              </a:rPr>
              <a:t>в условиях реализации стратегии ИМПОРТОЗАМЕЩЕНИЯ</a:t>
            </a:r>
          </a:p>
          <a:p>
            <a:pPr algn="ctr" eaLnBrk="1" hangingPunct="1">
              <a:defRPr/>
            </a:pPr>
            <a:endParaRPr lang="ru-RU" sz="1600" b="1" cap="all" dirty="0" smtClean="0">
              <a:solidFill>
                <a:srgbClr val="0810B8"/>
              </a:solidFill>
              <a:latin typeface="Segoe UI Semibold" panose="020B0702040204020203" pitchFamily="34" charset="0"/>
            </a:endParaRPr>
          </a:p>
          <a:p>
            <a:pPr algn="ctr" eaLnBrk="1" hangingPunct="1">
              <a:defRPr/>
            </a:pPr>
            <a:r>
              <a:rPr lang="ru-RU" sz="1600" b="1" cap="all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</a:rPr>
              <a:t>БАЗОВЫЕ КАФЕДРЫ </a:t>
            </a:r>
            <a:r>
              <a:rPr lang="ru-RU" sz="1600" b="1" cap="all" dirty="0" err="1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</a:rPr>
              <a:t>СП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</a:rPr>
              <a:t>б</a:t>
            </a:r>
            <a:r>
              <a:rPr lang="ru-RU" sz="1600" b="1" cap="all" dirty="0" err="1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</a:rPr>
              <a:t>ГУТ</a:t>
            </a:r>
            <a:endParaRPr lang="ru-RU" sz="1600" b="1" cap="all" dirty="0" smtClean="0">
              <a:solidFill>
                <a:schemeClr val="accent2">
                  <a:lumMod val="75000"/>
                </a:schemeClr>
              </a:solidFill>
              <a:latin typeface="Segoe UI Semibold" panose="020B0702040204020203" pitchFamily="34" charset="0"/>
            </a:endParaRPr>
          </a:p>
          <a:p>
            <a:pPr algn="ctr" eaLnBrk="1" hangingPunct="1">
              <a:defRPr/>
            </a:pPr>
            <a:endParaRPr lang="ru-RU" sz="1600" b="1" cap="all" dirty="0" smtClean="0">
              <a:solidFill>
                <a:srgbClr val="0810B8"/>
              </a:solidFill>
              <a:latin typeface="Segoe UI Semibold" panose="020B0702040204020203" pitchFamily="34" charset="0"/>
            </a:endParaRPr>
          </a:p>
          <a:p>
            <a:pPr algn="ctr" eaLnBrk="1" hangingPunct="1">
              <a:defRPr/>
            </a:pPr>
            <a:endParaRPr lang="ru-RU" sz="1600" b="1" cap="all" dirty="0" smtClean="0">
              <a:solidFill>
                <a:srgbClr val="0810B8"/>
              </a:solidFill>
              <a:latin typeface="Segoe UI Semibold" panose="020B0702040204020203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167243"/>
              </p:ext>
            </p:extLst>
          </p:nvPr>
        </p:nvGraphicFramePr>
        <p:xfrm>
          <a:off x="152400" y="1447800"/>
          <a:ext cx="8839200" cy="2380129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6934200">
                  <a:extLst>
                    <a:ext uri="{9D8B030D-6E8A-4147-A177-3AD203B41FA5}">
                      <a16:colId xmlns="" xmlns:a16="http://schemas.microsoft.com/office/drawing/2014/main" val="1597816659"/>
                    </a:ext>
                  </a:extLst>
                </a:gridCol>
                <a:gridCol w="1905000">
                  <a:extLst>
                    <a:ext uri="{9D8B030D-6E8A-4147-A177-3AD203B41FA5}">
                      <a16:colId xmlns="" xmlns:a16="http://schemas.microsoft.com/office/drawing/2014/main" val="911544331"/>
                    </a:ext>
                  </a:extLst>
                </a:gridCol>
              </a:tblGrid>
              <a:tr h="11123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kern="1200" dirty="0" smtClean="0"/>
                        <a:t>Базовая кафедра «Цифровое телевизионное и радиовещание»</a:t>
                      </a:r>
                      <a:r>
                        <a:rPr kumimoji="0" lang="ru-RU" sz="1500" kern="1200" baseline="0" dirty="0" smtClean="0"/>
                        <a:t> </a:t>
                      </a:r>
                      <a:r>
                        <a:rPr kumimoji="0" lang="ru-RU" sz="1500" kern="1200" dirty="0" smtClean="0"/>
                        <a:t>(ФГУП РТРС)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 anchor="ctr"/>
                </a:tc>
                <a:extLst>
                  <a:ext uri="{0D108BD9-81ED-4DB2-BD59-A6C34878D82A}">
                    <a16:rowId xmlns="" xmlns:a16="http://schemas.microsoft.com/office/drawing/2014/main" val="2738545744"/>
                  </a:ext>
                </a:extLst>
              </a:tr>
              <a:tr h="12677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kern="1200" dirty="0" smtClean="0"/>
                        <a:t>Базовая кафедра «Инновационные технологии</a:t>
                      </a:r>
                      <a:r>
                        <a:rPr kumimoji="0" lang="ru-RU" sz="1500" kern="1200" baseline="0" dirty="0" smtClean="0"/>
                        <a:t> </a:t>
                      </a:r>
                      <a:r>
                        <a:rPr kumimoji="0" lang="ru-RU" sz="1500" kern="1200" dirty="0" smtClean="0"/>
                        <a:t>телекоммуникаций»</a:t>
                      </a:r>
                      <a:r>
                        <a:rPr kumimoji="0" lang="ru-RU" sz="1500" kern="1200" baseline="0" dirty="0" smtClean="0"/>
                        <a:t> </a:t>
                      </a:r>
                      <a:r>
                        <a:rPr kumimoji="0" lang="ru-RU" sz="1500" kern="1200" dirty="0" smtClean="0"/>
                        <a:t>(ПАО «</a:t>
                      </a:r>
                      <a:r>
                        <a:rPr kumimoji="0" lang="ru-RU" sz="1500" kern="1200" dirty="0" err="1" smtClean="0"/>
                        <a:t>Ростелеком</a:t>
                      </a:r>
                      <a:r>
                        <a:rPr kumimoji="0" lang="ru-RU" sz="1500" kern="1200" dirty="0" smtClean="0"/>
                        <a:t>»)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 anchor="ctr"/>
                </a:tc>
                <a:extLst>
                  <a:ext uri="{0D108BD9-81ED-4DB2-BD59-A6C34878D82A}">
                    <a16:rowId xmlns="" xmlns:a16="http://schemas.microsoft.com/office/drawing/2014/main" val="3250021264"/>
                  </a:ext>
                </a:extLst>
              </a:tr>
            </a:tbl>
          </a:graphicData>
        </a:graphic>
      </p:graphicFrame>
      <p:pic>
        <p:nvPicPr>
          <p:cNvPr id="4" name="Рисунок 3" descr="РТРС фото 2.bmp"/>
          <p:cNvPicPr/>
          <p:nvPr/>
        </p:nvPicPr>
        <p:blipFill>
          <a:blip r:embed="rId2" cstate="print"/>
          <a:srcRect l="1724" t="2197" r="1724"/>
          <a:stretch>
            <a:fillRect/>
          </a:stretch>
        </p:blipFill>
        <p:spPr bwMode="auto">
          <a:xfrm>
            <a:off x="7543800" y="16002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2400" y="3809999"/>
          <a:ext cx="8839200" cy="2243723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6934200"/>
                <a:gridCol w="1905000"/>
              </a:tblGrid>
              <a:tr h="11064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kern="1200" dirty="0" smtClean="0"/>
                        <a:t>Базовая кафедра «Специальных средств связи»</a:t>
                      </a:r>
                      <a:br>
                        <a:rPr kumimoji="0" lang="ru-RU" sz="1500" kern="1200" dirty="0" smtClean="0"/>
                      </a:br>
                      <a:r>
                        <a:rPr kumimoji="0" lang="ru-RU" sz="1500" kern="1200" dirty="0" smtClean="0"/>
                        <a:t>(АО «</a:t>
                      </a:r>
                      <a:r>
                        <a:rPr kumimoji="0" lang="ru-RU" sz="1500" kern="1200" dirty="0" err="1" smtClean="0"/>
                        <a:t>Супертел</a:t>
                      </a:r>
                      <a:r>
                        <a:rPr kumimoji="0" lang="ru-RU" sz="1500" kern="1200" dirty="0" smtClean="0"/>
                        <a:t>») 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 anchor="ctr"/>
                </a:tc>
              </a:tr>
              <a:tr h="11372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kern="1200" dirty="0" smtClean="0"/>
                        <a:t>Базовая кафедра «Комплексы и средства связи специального назначения»</a:t>
                      </a:r>
                      <a:r>
                        <a:rPr kumimoji="0" lang="ru-RU" sz="1500" kern="1200" baseline="0" dirty="0" smtClean="0"/>
                        <a:t> </a:t>
                      </a:r>
                      <a:r>
                        <a:rPr kumimoji="0" lang="ru-RU" sz="1500" kern="1200" dirty="0" smtClean="0"/>
                        <a:t>(ЭГО-Холдинг)</a:t>
                      </a:r>
                      <a:endParaRPr lang="ru-RU" sz="15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 anchor="ctr"/>
                </a:tc>
              </a:tr>
            </a:tbl>
          </a:graphicData>
        </a:graphic>
      </p:graphicFrame>
      <p:pic>
        <p:nvPicPr>
          <p:cNvPr id="9" name="Рисунок 8" descr="logo_big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62800" y="5334000"/>
            <a:ext cx="1771015" cy="382270"/>
          </a:xfrm>
          <a:prstGeom prst="rect">
            <a:avLst/>
          </a:prstGeom>
        </p:spPr>
      </p:pic>
      <p:pic>
        <p:nvPicPr>
          <p:cNvPr id="11" name="Рисунок 10" descr="logo_RT_h_new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86600" y="2971800"/>
            <a:ext cx="1842539" cy="476250"/>
          </a:xfrm>
          <a:prstGeom prst="rect">
            <a:avLst/>
          </a:prstGeom>
        </p:spPr>
      </p:pic>
      <p:pic>
        <p:nvPicPr>
          <p:cNvPr id="12" name="Рисунок 11" descr="logo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0000" y="3886200"/>
            <a:ext cx="1000125" cy="88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8753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0" y="188913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cap="all" dirty="0" smtClean="0">
                <a:solidFill>
                  <a:srgbClr val="0810B8"/>
                </a:solidFill>
                <a:latin typeface="Segoe UI Semibold" panose="020B0702040204020203" pitchFamily="34" charset="0"/>
              </a:rPr>
              <a:t>ОПЫТ </a:t>
            </a:r>
            <a:r>
              <a:rPr lang="ru-RU" b="1" cap="all" dirty="0" err="1" smtClean="0">
                <a:solidFill>
                  <a:srgbClr val="0810B8"/>
                </a:solidFill>
                <a:latin typeface="Segoe UI Semibold" panose="020B0702040204020203" pitchFamily="34" charset="0"/>
              </a:rPr>
              <a:t>СП</a:t>
            </a:r>
            <a:r>
              <a:rPr lang="ru-RU" b="1" dirty="0" err="1" smtClean="0">
                <a:solidFill>
                  <a:srgbClr val="0810B8"/>
                </a:solidFill>
                <a:latin typeface="Segoe UI Semibold" panose="020B0702040204020203" pitchFamily="34" charset="0"/>
              </a:rPr>
              <a:t>б</a:t>
            </a:r>
            <a:r>
              <a:rPr lang="ru-RU" b="1" cap="all" dirty="0" err="1" smtClean="0">
                <a:solidFill>
                  <a:srgbClr val="0810B8"/>
                </a:solidFill>
                <a:latin typeface="Segoe UI Semibold" panose="020B0702040204020203" pitchFamily="34" charset="0"/>
              </a:rPr>
              <a:t>ГУТ</a:t>
            </a:r>
            <a:r>
              <a:rPr lang="ru-RU" b="1" cap="all" dirty="0" smtClean="0">
                <a:solidFill>
                  <a:srgbClr val="0810B8"/>
                </a:solidFill>
                <a:latin typeface="Segoe UI Semibold" panose="020B0702040204020203" pitchFamily="34" charset="0"/>
              </a:rPr>
              <a:t> по подготовке КАДРОВ ВЫСШЕЙ КВАЛИФИКАЦИИ</a:t>
            </a:r>
            <a:br>
              <a:rPr lang="ru-RU" b="1" cap="all" dirty="0" smtClean="0">
                <a:solidFill>
                  <a:srgbClr val="0810B8"/>
                </a:solidFill>
                <a:latin typeface="Segoe UI Semibold" panose="020B0702040204020203" pitchFamily="34" charset="0"/>
              </a:rPr>
            </a:br>
            <a:r>
              <a:rPr lang="ru-RU" b="1" cap="all" dirty="0" smtClean="0">
                <a:solidFill>
                  <a:srgbClr val="0810B8"/>
                </a:solidFill>
                <a:latin typeface="Segoe UI Semibold" panose="020B0702040204020203" pitchFamily="34" charset="0"/>
              </a:rPr>
              <a:t>в условиях реализации стратегии ИМПОРТОЗАМЕЩЕНИЯ</a:t>
            </a: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36513" y="1143000"/>
            <a:ext cx="88788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OfficinaSansCTT" pitchFamily="2" charset="0"/>
              </a:rPr>
              <a:t>БАЗОВЫЕ КАФЕДРЫ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OfficinaSansCTT" pitchFamily="2" charset="0"/>
              </a:rPr>
              <a:t>СПбГУТ</a:t>
            </a:r>
            <a:endParaRPr lang="ru-RU" altLang="ru-RU" sz="2000" b="1" dirty="0" smtClean="0">
              <a:solidFill>
                <a:schemeClr val="accent2">
                  <a:lumMod val="75000"/>
                </a:schemeClr>
              </a:solidFill>
              <a:latin typeface="OfficinaSansCTT" pitchFamily="2" charset="0"/>
            </a:endParaRPr>
          </a:p>
          <a:p>
            <a:pPr marL="0" indent="0" algn="ctr" eaLnBrk="1" hangingPunct="1">
              <a:defRPr/>
            </a:pPr>
            <a:endParaRPr lang="ru-RU" altLang="ru-RU" sz="2000" b="1" dirty="0" smtClean="0">
              <a:solidFill>
                <a:schemeClr val="accent2">
                  <a:lumMod val="75000"/>
                </a:schemeClr>
              </a:solidFill>
              <a:latin typeface="OfficinaSansCTT" pitchFamily="2" charset="0"/>
            </a:endParaRPr>
          </a:p>
          <a:p>
            <a:pPr marL="0" indent="0" algn="ctr" eaLnBrk="1" hangingPunct="1">
              <a:defRPr/>
            </a:pPr>
            <a:endParaRPr lang="ru-RU" altLang="ru-RU" sz="2000" dirty="0" smtClean="0">
              <a:latin typeface="OfficinaSansCTT" pitchFamily="2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endParaRPr lang="ru-RU" altLang="ru-RU" sz="2000" dirty="0" smtClean="0">
              <a:latin typeface="OfficinaSansCTT" pitchFamily="2" charset="0"/>
            </a:endParaRPr>
          </a:p>
        </p:txBody>
      </p:sp>
      <p:pic>
        <p:nvPicPr>
          <p:cNvPr id="6" name="Рисунок 6" descr="IMG_049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000125"/>
            <a:ext cx="7643813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доклада">
  <a:themeElements>
    <a:clrScheme name="Другая 1">
      <a:dk1>
        <a:srgbClr val="2C2C2C"/>
      </a:dk1>
      <a:lt1>
        <a:sysClr val="window" lastClr="FFFFFF"/>
      </a:lt1>
      <a:dk2>
        <a:srgbClr val="585858"/>
      </a:dk2>
      <a:lt2>
        <a:srgbClr val="EDEDED"/>
      </a:lt2>
      <a:accent1>
        <a:srgbClr val="A6A6A6"/>
      </a:accent1>
      <a:accent2>
        <a:srgbClr val="FB8209"/>
      </a:accent2>
      <a:accent3>
        <a:srgbClr val="BF610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доклада</Template>
  <TotalTime>3027</TotalTime>
  <Words>1086</Words>
  <Application>Microsoft Office PowerPoint</Application>
  <PresentationFormat>Экран (4:3)</PresentationFormat>
  <Paragraphs>132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Шаблон доклада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Alla Sher</dc:creator>
  <cp:lastModifiedBy>GUT</cp:lastModifiedBy>
  <cp:revision>238</cp:revision>
  <dcterms:created xsi:type="dcterms:W3CDTF">2014-04-14T15:40:18Z</dcterms:created>
  <dcterms:modified xsi:type="dcterms:W3CDTF">2016-02-01T14:41:10Z</dcterms:modified>
</cp:coreProperties>
</file>